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5"/>
  </p:notesMasterIdLst>
  <p:sldIdLst>
    <p:sldId id="712" r:id="rId2"/>
    <p:sldId id="713" r:id="rId3"/>
    <p:sldId id="714" r:id="rId4"/>
    <p:sldId id="715" r:id="rId5"/>
    <p:sldId id="716" r:id="rId6"/>
    <p:sldId id="717" r:id="rId7"/>
    <p:sldId id="719" r:id="rId8"/>
    <p:sldId id="720" r:id="rId9"/>
    <p:sldId id="721" r:id="rId10"/>
    <p:sldId id="691" r:id="rId11"/>
    <p:sldId id="707" r:id="rId12"/>
    <p:sldId id="711" r:id="rId13"/>
    <p:sldId id="706" r:id="rId14"/>
  </p:sldIdLst>
  <p:sldSz cx="18288000" cy="10287000"/>
  <p:notesSz cx="6858000" cy="9144000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0F2"/>
    <a:srgbClr val="25C6FF"/>
    <a:srgbClr val="1198D5"/>
    <a:srgbClr val="2DC8FF"/>
    <a:srgbClr val="69D8FF"/>
    <a:srgbClr val="79DCFF"/>
    <a:srgbClr val="A7E8FF"/>
    <a:srgbClr val="CDF2FF"/>
    <a:srgbClr val="FBFEFF"/>
    <a:srgbClr val="2BC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84000" autoAdjust="0"/>
  </p:normalViewPr>
  <p:slideViewPr>
    <p:cSldViewPr>
      <p:cViewPr varScale="1">
        <p:scale>
          <a:sx n="39" d="100"/>
          <a:sy n="39" d="100"/>
        </p:scale>
        <p:origin x="920" y="24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172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0EA3-83E7-490F-A4A8-0C024B02ED5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62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0EA3-83E7-490F-A4A8-0C024B02ED5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7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0EA3-83E7-490F-A4A8-0C024B02ED5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pPr/>
              <a:t>16.04.2019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4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koalice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https://twitter.com/DigiKoali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it-jinak.cz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2286000" cy="105156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Ã½sledek obrÃ¡zku pro codewee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0"/>
            <a:ext cx="18262600" cy="107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90600" y="6286500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Zapojíte se letos se svou akcí i Vy?</a:t>
            </a:r>
          </a:p>
          <a:p>
            <a:endParaRPr lang="cs-CZ" sz="4800" dirty="0" smtClean="0"/>
          </a:p>
          <a:p>
            <a:r>
              <a:rPr lang="cs-CZ" sz="4800" dirty="0" smtClean="0"/>
              <a:t>Petr Naske, tajemník </a:t>
            </a:r>
            <a:r>
              <a:rPr lang="cs-CZ" sz="4800" dirty="0" err="1" smtClean="0"/>
              <a:t>DigiKoalice</a:t>
            </a:r>
            <a:r>
              <a:rPr lang="cs-CZ" sz="4800" dirty="0" smtClean="0"/>
              <a:t> a manažer </a:t>
            </a:r>
            <a:r>
              <a:rPr lang="cs-CZ" sz="4800" dirty="0" err="1" smtClean="0"/>
              <a:t>IPs</a:t>
            </a:r>
            <a:r>
              <a:rPr lang="cs-CZ" sz="4800" dirty="0" smtClean="0"/>
              <a:t> OP VVV PPUČ</a:t>
            </a:r>
          </a:p>
        </p:txBody>
      </p:sp>
    </p:spTree>
    <p:extLst>
      <p:ext uri="{BB962C8B-B14F-4D97-AF65-F5344CB8AC3E}">
        <p14:creationId xmlns:p14="http://schemas.microsoft.com/office/powerpoint/2010/main" val="319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47800" y="1863308"/>
            <a:ext cx="18288000" cy="1703397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37160" tIns="68580" rIns="137160" bIns="68580" rtlCol="0" anchor="ctr">
            <a:normAutofit/>
          </a:bodyPr>
          <a:lstStyle/>
          <a:p>
            <a:pPr marL="1881141"/>
            <a:r>
              <a:rPr lang="cs-CZ" sz="6000" b="1" spc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endParaRPr lang="cs-CZ" sz="6000" b="1" spc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36822" y="3390900"/>
            <a:ext cx="17930882" cy="5809346"/>
          </a:xfrm>
        </p:spPr>
        <p:txBody>
          <a:bodyPr>
            <a:noAutofit/>
          </a:bodyPr>
          <a:lstStyle/>
          <a:p>
            <a:pPr marL="1371600" lvl="1" indent="-685800">
              <a:lnSpc>
                <a:spcPct val="100000"/>
              </a:lnSpc>
            </a:pPr>
            <a:r>
              <a:rPr lang="cs-CZ" sz="4200" dirty="0" err="1"/>
              <a:t>DigiKoalice</a:t>
            </a:r>
            <a:r>
              <a:rPr lang="cs-CZ" sz="4200" dirty="0"/>
              <a:t> </a:t>
            </a:r>
            <a:r>
              <a:rPr lang="cs-CZ" sz="4200" dirty="0" smtClean="0"/>
              <a:t>sdružuje </a:t>
            </a:r>
            <a:r>
              <a:rPr lang="cs-CZ" sz="4200" b="1" dirty="0" smtClean="0"/>
              <a:t>151 </a:t>
            </a:r>
            <a:r>
              <a:rPr lang="cs-CZ" sz="4200" dirty="0" smtClean="0"/>
              <a:t>organizací, realizujících po celé ČR aktivity a projekty na podporu IT dovedností ve školách i v celoživotním učení dospělých; </a:t>
            </a:r>
            <a:r>
              <a:rPr lang="cs-CZ" sz="4200" b="1" dirty="0" smtClean="0"/>
              <a:t>síť 23 národních koalic po Evropě; členství zdarma</a:t>
            </a:r>
            <a:endParaRPr lang="cs-CZ" sz="4200" b="1" dirty="0"/>
          </a:p>
          <a:p>
            <a:pPr marL="1371600" lvl="1" indent="-685800">
              <a:lnSpc>
                <a:spcPct val="100000"/>
              </a:lnSpc>
            </a:pPr>
            <a:r>
              <a:rPr lang="cs-CZ" sz="4200" b="1" dirty="0"/>
              <a:t>14 členů </a:t>
            </a:r>
            <a:r>
              <a:rPr lang="cs-CZ" sz="4200" dirty="0"/>
              <a:t> popularizuje své aktivity formou prezentace svého projektu/závazku na webu </a:t>
            </a:r>
            <a:r>
              <a:rPr lang="cs-CZ" sz="4200" dirty="0" err="1" smtClean="0"/>
              <a:t>DigiKoalice</a:t>
            </a:r>
            <a:r>
              <a:rPr lang="cs-CZ" sz="4200" dirty="0" smtClean="0"/>
              <a:t>, u dalších 30 členů víme o inovaci/plánu/aktivitě v roce 2019</a:t>
            </a:r>
          </a:p>
          <a:p>
            <a:pPr marL="1371600" lvl="1" indent="-685800">
              <a:lnSpc>
                <a:spcPct val="100000"/>
              </a:lnSpc>
            </a:pPr>
            <a:r>
              <a:rPr lang="cs-CZ" sz="4200" dirty="0" smtClean="0"/>
              <a:t>Příklady inspirací aktivit do území ČR (cca 40 - ediční plán)</a:t>
            </a:r>
          </a:p>
          <a:p>
            <a:pPr marL="1371600" lvl="1" indent="-685800">
              <a:lnSpc>
                <a:spcPct val="100000"/>
              </a:lnSpc>
            </a:pPr>
            <a:r>
              <a:rPr lang="cs-CZ" sz="4200" dirty="0" smtClean="0"/>
              <a:t>kontaktní místo Národní ústav pro vzdělávání, finance z MŠMT</a:t>
            </a:r>
            <a:endParaRPr lang="cs-CZ" sz="4200" dirty="0"/>
          </a:p>
          <a:p>
            <a:pPr marL="685800" lvl="1" indent="0">
              <a:lnSpc>
                <a:spcPct val="100000"/>
              </a:lnSpc>
              <a:buNone/>
            </a:pPr>
            <a:endParaRPr lang="cs-CZ" sz="4200" b="1" dirty="0"/>
          </a:p>
          <a:p>
            <a:pPr marL="1371600" lvl="1" indent="-685800">
              <a:lnSpc>
                <a:spcPct val="100000"/>
              </a:lnSpc>
            </a:pPr>
            <a:endParaRPr lang="cs-CZ" sz="4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59752" cy="20391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553" y="274475"/>
            <a:ext cx="4133507" cy="14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29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47800" y="1863308"/>
            <a:ext cx="18288000" cy="1703397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37160" tIns="68580" rIns="137160" bIns="68580" rtlCol="0" anchor="ctr">
            <a:normAutofit/>
          </a:bodyPr>
          <a:lstStyle/>
          <a:p>
            <a:pPr marL="1881141"/>
            <a:r>
              <a:rPr lang="cs-CZ" sz="6000" b="1" spc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Hledáme</a:t>
            </a:r>
            <a:endParaRPr lang="cs-CZ" sz="6000" b="1" spc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36822" y="3390900"/>
            <a:ext cx="17930882" cy="5809346"/>
          </a:xfrm>
        </p:spPr>
        <p:txBody>
          <a:bodyPr>
            <a:noAutofit/>
          </a:bodyPr>
          <a:lstStyle/>
          <a:p>
            <a:pPr marL="1371600" lvl="1" indent="-685800">
              <a:lnSpc>
                <a:spcPct val="100000"/>
              </a:lnSpc>
            </a:pPr>
            <a:r>
              <a:rPr lang="cs-CZ" sz="4200" dirty="0" smtClean="0"/>
              <a:t>členy krajských kabinetů výuky informatiky</a:t>
            </a:r>
          </a:p>
          <a:p>
            <a:pPr marL="1371600" lvl="1" indent="-685800">
              <a:lnSpc>
                <a:spcPct val="100000"/>
              </a:lnSpc>
            </a:pPr>
            <a:r>
              <a:rPr lang="cs-CZ" sz="4200" b="1" dirty="0" smtClean="0"/>
              <a:t>„</a:t>
            </a:r>
            <a:r>
              <a:rPr lang="cs-CZ" sz="4200" b="1" dirty="0" err="1" smtClean="0"/>
              <a:t>leading</a:t>
            </a:r>
            <a:r>
              <a:rPr lang="cs-CZ" sz="4200" b="1" dirty="0" smtClean="0"/>
              <a:t>“ učitele do CODEWEEK 2019</a:t>
            </a:r>
          </a:p>
          <a:p>
            <a:pPr marL="1371600" lvl="1" indent="-685800">
              <a:lnSpc>
                <a:spcPct val="100000"/>
              </a:lnSpc>
            </a:pPr>
            <a:r>
              <a:rPr lang="cs-CZ" sz="4200" dirty="0" smtClean="0"/>
              <a:t>dobrovolníky do CODERDOJO klubů</a:t>
            </a:r>
          </a:p>
          <a:p>
            <a:pPr marL="1371600" lvl="1" indent="-685800">
              <a:lnSpc>
                <a:spcPct val="100000"/>
              </a:lnSpc>
            </a:pPr>
            <a:r>
              <a:rPr lang="cs-CZ" sz="4200" b="1" dirty="0"/>
              <a:t>a</a:t>
            </a:r>
            <a:r>
              <a:rPr lang="cs-CZ" sz="4200" b="1" dirty="0" smtClean="0"/>
              <a:t>utory pro kampaň Gramotnosti.pro život – Učíme v souvislostech (digitální gramotnost napříč životem školy)</a:t>
            </a:r>
          </a:p>
          <a:p>
            <a:pPr marL="1371600" lvl="1" indent="-685800">
              <a:lnSpc>
                <a:spcPct val="100000"/>
              </a:lnSpc>
            </a:pPr>
            <a:r>
              <a:rPr lang="cs-CZ" sz="4200" dirty="0" smtClean="0"/>
              <a:t>členy pracovních skupin MAP (čtenářská, matematická gramotnost) s know-how technologií ve vzdělávání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59752" cy="20391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553" y="274475"/>
            <a:ext cx="4133507" cy="14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24100"/>
            <a:ext cx="17236860" cy="7714488"/>
          </a:xfrm>
        </p:spPr>
        <p:txBody>
          <a:bodyPr vert="horz" lIns="137160" tIns="68580" rIns="137160" bIns="68580" rtlCol="0">
            <a:noAutofit/>
          </a:bodyPr>
          <a:lstStyle/>
          <a:p>
            <a:pPr>
              <a:lnSpc>
                <a:spcPct val="170000"/>
              </a:lnSpc>
            </a:pPr>
            <a:r>
              <a:rPr lang="cs-CZ" sz="3200" b="1" dirty="0" smtClean="0"/>
              <a:t>Posílejte</a:t>
            </a:r>
            <a:r>
              <a:rPr lang="cs-CZ" sz="3200" b="1" dirty="0"/>
              <a:t>, zpracujte </a:t>
            </a:r>
            <a:r>
              <a:rPr lang="cs-CZ" sz="3200" dirty="0" smtClean="0"/>
              <a:t>sami (placená spolupráce) náměty </a:t>
            </a:r>
            <a:r>
              <a:rPr lang="cs-CZ" sz="3200" dirty="0"/>
              <a:t>na příklady dobré </a:t>
            </a:r>
            <a:r>
              <a:rPr lang="cs-CZ" sz="3200" dirty="0" smtClean="0"/>
              <a:t>praxe</a:t>
            </a:r>
          </a:p>
          <a:p>
            <a:pPr>
              <a:lnSpc>
                <a:spcPct val="170000"/>
              </a:lnSpc>
            </a:pPr>
            <a:r>
              <a:rPr lang="cs-CZ" sz="3200" b="1" dirty="0" smtClean="0"/>
              <a:t>Staňte se členem </a:t>
            </a:r>
            <a:r>
              <a:rPr lang="cs-CZ" sz="3200" b="1" dirty="0" err="1" smtClean="0"/>
              <a:t>DigiKoalice</a:t>
            </a:r>
            <a:r>
              <a:rPr lang="cs-CZ" sz="3200" b="1" dirty="0" smtClean="0"/>
              <a:t> se svou školou/firmou/projektem …</a:t>
            </a:r>
          </a:p>
          <a:p>
            <a:pPr>
              <a:lnSpc>
                <a:spcPct val="170000"/>
              </a:lnSpc>
            </a:pPr>
            <a:r>
              <a:rPr lang="cs-CZ" sz="3200" dirty="0" smtClean="0"/>
              <a:t>Své aktivity či plány </a:t>
            </a:r>
            <a:r>
              <a:rPr lang="cs-CZ" sz="3200" b="1" dirty="0" smtClean="0"/>
              <a:t>popište formou „</a:t>
            </a:r>
            <a:r>
              <a:rPr lang="cs-CZ" sz="3200" b="1" dirty="0" err="1" smtClean="0"/>
              <a:t>pledge</a:t>
            </a:r>
            <a:r>
              <a:rPr lang="cs-CZ" sz="3200" b="1" dirty="0" smtClean="0"/>
              <a:t>“/projektu/závazku (celoevropská soutěž, „pracujeme nahlas“, výroční setkání členů, popularizace, CODEWEEK)</a:t>
            </a:r>
          </a:p>
          <a:p>
            <a:pPr>
              <a:lnSpc>
                <a:spcPct val="170000"/>
              </a:lnSpc>
            </a:pPr>
            <a:r>
              <a:rPr lang="cs-CZ" sz="3200" b="1" dirty="0" smtClean="0"/>
              <a:t>Zorganizujte své PR i odborné akce</a:t>
            </a:r>
            <a:r>
              <a:rPr lang="cs-CZ" sz="3200" dirty="0" smtClean="0"/>
              <a:t>, kampaně, kulaté stoly, dny otevřených dveří i pod značkou </a:t>
            </a:r>
            <a:r>
              <a:rPr lang="cs-CZ" sz="3200" dirty="0" err="1" smtClean="0"/>
              <a:t>DigiKoalice</a:t>
            </a:r>
            <a:endParaRPr lang="cs-CZ" sz="2800" dirty="0"/>
          </a:p>
          <a:p>
            <a:pPr marL="0" indent="0">
              <a:lnSpc>
                <a:spcPct val="170000"/>
              </a:lnSpc>
              <a:buNone/>
            </a:pPr>
            <a:r>
              <a:rPr lang="cs-CZ" sz="2800" dirty="0" smtClean="0"/>
              <a:t>Petr Naske, tajemník </a:t>
            </a:r>
            <a:r>
              <a:rPr lang="cs-CZ" sz="2800" dirty="0" err="1" smtClean="0"/>
              <a:t>DigiKoalice</a:t>
            </a:r>
            <a:r>
              <a:rPr lang="cs-CZ" sz="2800" dirty="0" smtClean="0"/>
              <a:t>, </a:t>
            </a:r>
            <a:r>
              <a:rPr lang="cs-CZ" sz="2800" dirty="0" smtClean="0">
                <a:hlinkClick r:id="rId3"/>
              </a:rPr>
              <a:t>www.digikoalice.cz</a:t>
            </a:r>
            <a:r>
              <a:rPr lang="cs-CZ" sz="2800" dirty="0" smtClean="0"/>
              <a:t> </a:t>
            </a:r>
            <a:r>
              <a:rPr lang="cs-CZ" sz="2800" dirty="0"/>
              <a:t>-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twitter.com/</a:t>
            </a:r>
            <a:r>
              <a:rPr lang="cs-CZ" sz="2800" dirty="0" err="1" smtClean="0">
                <a:hlinkClick r:id="rId4"/>
              </a:rPr>
              <a:t>DigiKoalice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159752" cy="20391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553" y="274475"/>
            <a:ext cx="4133507" cy="14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1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Ã½sledek obrÃ¡zku pro maria gabriel code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66700"/>
            <a:ext cx="11201400" cy="76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31000" y="6681056"/>
            <a:ext cx="107442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„Do roku 2020 bude 50 procent evropských škol zapojeno do CODEWEEK.“ To znamená, že</a:t>
            </a:r>
          </a:p>
          <a:p>
            <a:pPr marL="457200" indent="-457200">
              <a:buFontTx/>
              <a:buChar char="-"/>
            </a:pPr>
            <a:r>
              <a:rPr lang="cs-CZ" sz="3200" dirty="0" smtClean="0"/>
              <a:t>uspořádají v týdnech kampaně  5.- 20. října 2019 akci (hodinu ve výuce, odpoledne pro rodiče a podobně)</a:t>
            </a:r>
          </a:p>
          <a:p>
            <a:pPr marL="457200" indent="-457200">
              <a:buFontTx/>
              <a:buChar char="-"/>
            </a:pPr>
            <a:r>
              <a:rPr lang="cs-CZ" sz="3200" dirty="0"/>
              <a:t>r</a:t>
            </a:r>
            <a:r>
              <a:rPr lang="cs-CZ" sz="3200" dirty="0" smtClean="0"/>
              <a:t>egistrují svou akci na www.codeweek.eu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182600" y="876300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VIZE</a:t>
            </a:r>
          </a:p>
        </p:txBody>
      </p:sp>
    </p:spTree>
    <p:extLst>
      <p:ext uri="{BB962C8B-B14F-4D97-AF65-F5344CB8AC3E}">
        <p14:creationId xmlns:p14="http://schemas.microsoft.com/office/powerpoint/2010/main" val="15316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hildren-593313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0100"/>
            <a:ext cx="10515600" cy="69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838700" y="4686300"/>
            <a:ext cx="12573000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DIGITAL EDUCATION ACTION PLAN – 11 pilířů, CODEWEEK pilíř 6</a:t>
            </a:r>
          </a:p>
          <a:p>
            <a:endParaRPr lang="cs-CZ" sz="3200" dirty="0"/>
          </a:p>
          <a:p>
            <a:r>
              <a:rPr lang="cs-CZ" sz="3200" dirty="0" smtClean="0"/>
              <a:t>Chceme pracovat nahlas a ukazovat, co zajímavého ve výuce IT ve škole děláme.</a:t>
            </a:r>
          </a:p>
          <a:p>
            <a:endParaRPr lang="cs-CZ" sz="3200" dirty="0"/>
          </a:p>
          <a:p>
            <a:r>
              <a:rPr lang="cs-CZ" sz="3200" dirty="0" smtClean="0"/>
              <a:t>Promýšlíme proveditelnost změn v RVP v oblasti informatiky, během CODEWEEK můžeme vyzkoušet, dávat zpětnou vazbu </a:t>
            </a:r>
            <a:r>
              <a:rPr lang="en-US" sz="3200" dirty="0" err="1" smtClean="0"/>
              <a:t>sv</a:t>
            </a:r>
            <a:r>
              <a:rPr lang="cs-CZ" sz="3200" dirty="0" smtClean="0"/>
              <a:t>é</a:t>
            </a:r>
            <a:r>
              <a:rPr lang="en-US" sz="3200" dirty="0" smtClean="0"/>
              <a:t>mu </a:t>
            </a:r>
            <a:r>
              <a:rPr lang="cs-CZ" sz="3200" dirty="0" smtClean="0"/>
              <a:t>řediteli, MŠMT, NÚV, </a:t>
            </a:r>
            <a:r>
              <a:rPr lang="cs-CZ" sz="3200" dirty="0" err="1" smtClean="0"/>
              <a:t>DigiKoalici</a:t>
            </a:r>
            <a:r>
              <a:rPr lang="cs-CZ" sz="3200" dirty="0" smtClean="0"/>
              <a:t> a dalším.</a:t>
            </a:r>
          </a:p>
          <a:p>
            <a:endParaRPr lang="cs-CZ" sz="3200" dirty="0"/>
          </a:p>
          <a:p>
            <a:r>
              <a:rPr lang="cs-CZ" sz="3200" dirty="0" smtClean="0"/>
              <a:t>Komunikujeme to, co v IT jako škola umíme, i s rodiči.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725400" y="12892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PROČ</a:t>
            </a:r>
          </a:p>
        </p:txBody>
      </p:sp>
    </p:spTree>
    <p:extLst>
      <p:ext uri="{BB962C8B-B14F-4D97-AF65-F5344CB8AC3E}">
        <p14:creationId xmlns:p14="http://schemas.microsoft.com/office/powerpoint/2010/main" val="30391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hildren-593313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0100"/>
            <a:ext cx="10515600" cy="69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53000" y="4914900"/>
            <a:ext cx="12573000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Do kampaně vtáhnout i tu nejběžnější aktivitu, hodinu, projekt, který běžně děláte.</a:t>
            </a:r>
          </a:p>
          <a:p>
            <a:endParaRPr lang="cs-CZ" sz="3200" dirty="0"/>
          </a:p>
          <a:p>
            <a:r>
              <a:rPr lang="cs-CZ" sz="3200" dirty="0" smtClean="0"/>
              <a:t>Když škola </a:t>
            </a:r>
            <a:r>
              <a:rPr lang="cs-CZ" sz="3200" dirty="0" smtClean="0"/>
              <a:t>neví sama, jak na to, </a:t>
            </a:r>
            <a:r>
              <a:rPr lang="cs-CZ" sz="3200" dirty="0" smtClean="0"/>
              <a:t>doporučujeme oslovit rodiče, firmy v místě školy, knihovnu, zřizovatele.</a:t>
            </a:r>
          </a:p>
          <a:p>
            <a:endParaRPr lang="cs-CZ" sz="3200" dirty="0"/>
          </a:p>
          <a:p>
            <a:r>
              <a:rPr lang="cs-CZ" sz="3200" dirty="0" smtClean="0"/>
              <a:t>V případě financí konzultujte postup (Jednota JŠI, </a:t>
            </a:r>
            <a:r>
              <a:rPr lang="cs-CZ" sz="3200" dirty="0" smtClean="0"/>
              <a:t>A</a:t>
            </a:r>
            <a:r>
              <a:rPr lang="cs-CZ" sz="3200" dirty="0" smtClean="0"/>
              <a:t>mbasadoři CODEWEEK, </a:t>
            </a:r>
            <a:r>
              <a:rPr lang="cs-CZ" sz="3200" dirty="0" err="1" smtClean="0"/>
              <a:t>leading</a:t>
            </a:r>
            <a:r>
              <a:rPr lang="cs-CZ" sz="3200" dirty="0" smtClean="0"/>
              <a:t> </a:t>
            </a:r>
            <a:r>
              <a:rPr lang="cs-CZ" sz="3200" dirty="0" err="1" smtClean="0"/>
              <a:t>teachers</a:t>
            </a:r>
            <a:r>
              <a:rPr lang="cs-CZ" sz="3200" dirty="0" smtClean="0"/>
              <a:t>, členové </a:t>
            </a:r>
            <a:r>
              <a:rPr lang="cs-CZ" sz="3200" dirty="0" err="1" smtClean="0"/>
              <a:t>DigiKoalice</a:t>
            </a:r>
            <a:r>
              <a:rPr lang="cs-CZ" sz="3200" dirty="0" smtClean="0"/>
              <a:t>). Výzvu </a:t>
            </a:r>
            <a:r>
              <a:rPr lang="cs-CZ" sz="3200" dirty="0" smtClean="0"/>
              <a:t>k finančním grantům ukončil </a:t>
            </a:r>
            <a:r>
              <a:rPr lang="cs-CZ" sz="3200" dirty="0" smtClean="0"/>
              <a:t>GOOGLE, SAP opět plánuje „</a:t>
            </a:r>
            <a:r>
              <a:rPr lang="cs-CZ" sz="3200" dirty="0" err="1" smtClean="0"/>
              <a:t>meet</a:t>
            </a:r>
            <a:r>
              <a:rPr lang="cs-CZ" sz="3200" dirty="0" smtClean="0"/>
              <a:t> and </a:t>
            </a:r>
            <a:r>
              <a:rPr lang="cs-CZ" sz="3200" dirty="0" err="1" smtClean="0"/>
              <a:t>code</a:t>
            </a:r>
            <a:r>
              <a:rPr lang="cs-CZ" sz="3200" dirty="0" smtClean="0"/>
              <a:t>“.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725400" y="12892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JAK</a:t>
            </a:r>
          </a:p>
        </p:txBody>
      </p:sp>
    </p:spTree>
    <p:extLst>
      <p:ext uri="{BB962C8B-B14F-4D97-AF65-F5344CB8AC3E}">
        <p14:creationId xmlns:p14="http://schemas.microsoft.com/office/powerpoint/2010/main" val="29272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7" name="TextovéPole 6"/>
          <p:cNvSpPr txBox="1"/>
          <p:nvPr/>
        </p:nvSpPr>
        <p:spPr>
          <a:xfrm>
            <a:off x="11658600" y="1485900"/>
            <a:ext cx="7575924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FORMY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28700"/>
            <a:ext cx="10701867" cy="6019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78400" y="5219700"/>
            <a:ext cx="12573000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Den s roboty – pro veřejnost – OPEN DAY</a:t>
            </a:r>
          </a:p>
          <a:p>
            <a:endParaRPr lang="cs-CZ" sz="3200" dirty="0"/>
          </a:p>
          <a:p>
            <a:r>
              <a:rPr lang="cs-CZ" sz="3200" dirty="0" err="1" smtClean="0"/>
              <a:t>Etwinning</a:t>
            </a:r>
            <a:r>
              <a:rPr lang="cs-CZ" sz="3200" dirty="0" smtClean="0"/>
              <a:t> projekt (speciální kategorie mezinárodní spolupráce)</a:t>
            </a:r>
          </a:p>
          <a:p>
            <a:endParaRPr lang="cs-CZ" sz="3200" dirty="0"/>
          </a:p>
          <a:p>
            <a:r>
              <a:rPr lang="cs-CZ" sz="3200" dirty="0" smtClean="0"/>
              <a:t>Běžná hodina, žáci publikují své hry/applety online</a:t>
            </a:r>
          </a:p>
          <a:p>
            <a:endParaRPr lang="cs-CZ" sz="3200" dirty="0"/>
          </a:p>
          <a:p>
            <a:r>
              <a:rPr lang="cs-CZ" sz="3200" dirty="0" err="1" smtClean="0"/>
              <a:t>Offline</a:t>
            </a:r>
            <a:r>
              <a:rPr lang="cs-CZ" sz="3200" dirty="0" smtClean="0"/>
              <a:t> aktivita (inspirace na </a:t>
            </a:r>
            <a:r>
              <a:rPr lang="cs-CZ" sz="3200" dirty="0">
                <a:hlinkClick r:id="rId3"/>
              </a:rPr>
              <a:t>https://www.ucit-jinak.cz</a:t>
            </a:r>
            <a:r>
              <a:rPr lang="cs-CZ" sz="3200" dirty="0" smtClean="0">
                <a:hlinkClick r:id="rId3"/>
              </a:rPr>
              <a:t>/</a:t>
            </a:r>
            <a:r>
              <a:rPr lang="cs-CZ" sz="3200" dirty="0" smtClean="0"/>
              <a:t>)</a:t>
            </a:r>
          </a:p>
          <a:p>
            <a:endParaRPr lang="cs-CZ" sz="3200" dirty="0"/>
          </a:p>
          <a:p>
            <a:r>
              <a:rPr lang="cs-CZ" sz="3200" dirty="0" smtClean="0"/>
              <a:t>Spolupráce s aktéry </a:t>
            </a:r>
            <a:r>
              <a:rPr lang="cs-CZ" sz="3200" dirty="0" err="1" smtClean="0"/>
              <a:t>DigiKoalice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7161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009900"/>
            <a:ext cx="16846989" cy="67056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85774" y="693738"/>
            <a:ext cx="16049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Charakter akce</a:t>
            </a:r>
          </a:p>
        </p:txBody>
      </p:sp>
    </p:spTree>
    <p:extLst>
      <p:ext uri="{BB962C8B-B14F-4D97-AF65-F5344CB8AC3E}">
        <p14:creationId xmlns:p14="http://schemas.microsoft.com/office/powerpoint/2010/main" val="11111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85774" y="693738"/>
            <a:ext cx="16049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Počet účastníků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74829"/>
            <a:ext cx="15683602" cy="58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85774" y="693738"/>
            <a:ext cx="16049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Propagace akce</a:t>
            </a:r>
          </a:p>
        </p:txBody>
      </p:sp>
      <p:sp>
        <p:nvSpPr>
          <p:cNvPr id="6" name="AutoShape 2" descr="Graf odpovědí Formulářů. Název otázky: 9. Jak jste zajistil/a propagaci své akce?. Počet odpovědí: 13 odpovědí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14529"/>
            <a:ext cx="14630400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Graf odpovědí Formulářů. Název otázky: 2. Vaše událost byla: (možnost zaškrtnout více odpovědí). Počet odpovědí: 13 odpovědí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85774" y="693738"/>
            <a:ext cx="16049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dirty="0" smtClean="0">
                <a:solidFill>
                  <a:schemeClr val="accent1">
                    <a:lumMod val="75000"/>
                  </a:schemeClr>
                </a:solidFill>
              </a:rPr>
              <a:t>Dopad akce</a:t>
            </a:r>
          </a:p>
        </p:txBody>
      </p:sp>
      <p:sp>
        <p:nvSpPr>
          <p:cNvPr id="6" name="AutoShape 2" descr="Graf odpovědí Formulářů. Název otázky: 9. Jak jste zajistil/a propagaci své akce?. Počet odpovědí: 13 odpovědí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18" name="Picture 2" descr="VÃ½sledek obrÃ¡zku pro see think do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909729"/>
            <a:ext cx="11445311" cy="634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801600" y="233590"/>
            <a:ext cx="464502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SEE</a:t>
            </a:r>
          </a:p>
          <a:p>
            <a:pPr marL="571500" indent="-571500">
              <a:buFontTx/>
              <a:buChar char="-"/>
            </a:pPr>
            <a:r>
              <a:rPr lang="cs-CZ" sz="3200" dirty="0" smtClean="0"/>
              <a:t>vidím, jak dítě zažívá radost z robotiky, </a:t>
            </a:r>
            <a:r>
              <a:rPr lang="cs-CZ" sz="3200" dirty="0" smtClean="0"/>
              <a:t>programování</a:t>
            </a:r>
            <a:endParaRPr lang="cs-CZ" sz="3200" dirty="0"/>
          </a:p>
          <a:p>
            <a:r>
              <a:rPr lang="cs-CZ" sz="3200" b="1" dirty="0">
                <a:solidFill>
                  <a:srgbClr val="FF0000"/>
                </a:solidFill>
              </a:rPr>
              <a:t>THINK</a:t>
            </a:r>
          </a:p>
          <a:p>
            <a:pPr marL="571500" indent="-571500">
              <a:buFontTx/>
              <a:buChar char="-"/>
            </a:pPr>
            <a:r>
              <a:rPr lang="cs-CZ" sz="3200" dirty="0" smtClean="0"/>
              <a:t>přemýšlím, že s mými dětmi zkusím něco nového, HOUR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smtClean="0"/>
              <a:t>CODE, code.org, imysleni.cz</a:t>
            </a:r>
            <a:endParaRPr lang="cs-CZ" sz="3200" dirty="0" smtClean="0"/>
          </a:p>
          <a:p>
            <a:r>
              <a:rPr lang="cs-CZ" sz="3200" b="1" dirty="0">
                <a:solidFill>
                  <a:srgbClr val="FF0000"/>
                </a:solidFill>
              </a:rPr>
              <a:t>DO</a:t>
            </a:r>
          </a:p>
          <a:p>
            <a:pPr marL="571500" indent="-571500">
              <a:buFontTx/>
              <a:buChar char="-"/>
            </a:pPr>
            <a:r>
              <a:rPr lang="cs-CZ" sz="3200" dirty="0" smtClean="0"/>
              <a:t>Užívám rovnou nějaký balíček, zkusím to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Začnu </a:t>
            </a:r>
            <a:r>
              <a:rPr lang="cs-CZ" sz="3200" dirty="0"/>
              <a:t>s dětmi dlouhodobě pečovat o rozvoj jejich informatického myšlení</a:t>
            </a:r>
          </a:p>
        </p:txBody>
      </p:sp>
    </p:spTree>
    <p:extLst>
      <p:ext uri="{BB962C8B-B14F-4D97-AF65-F5344CB8AC3E}">
        <p14:creationId xmlns:p14="http://schemas.microsoft.com/office/powerpoint/2010/main" val="21547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9660</TotalTime>
  <Words>510</Words>
  <Application>Microsoft Office PowerPoint</Application>
  <PresentationFormat>Vlastní</PresentationFormat>
  <Paragraphs>63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Roboto Condensed</vt:lpstr>
      <vt:lpstr>Roboto</vt:lpstr>
      <vt:lpstr>Arial</vt:lpstr>
      <vt:lpstr>Tahoma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DigiKoalice</vt:lpstr>
      <vt:lpstr>Prezentace aplikace PowerPoint</vt:lpstr>
      <vt:lpstr>Hledáme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Stanislav Vašát</cp:lastModifiedBy>
  <cp:revision>1187</cp:revision>
  <dcterms:created xsi:type="dcterms:W3CDTF">2015-01-20T11:47:48Z</dcterms:created>
  <dcterms:modified xsi:type="dcterms:W3CDTF">2019-04-16T11:38:17Z</dcterms:modified>
</cp:coreProperties>
</file>